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F6BCBE8-30B0-4476-8762-9236B142003A}" type="datetimeFigureOut">
              <a:rPr lang="en-US" smtClean="0"/>
              <a:pPr/>
              <a:t>12/2/2018</a:t>
            </a:fld>
            <a:endParaRPr lang="en-US" sz="1100" dirty="0">
              <a:solidFill>
                <a:schemeClr val="tx2"/>
              </a:solidFill>
            </a:endParaRPr>
          </a:p>
        </p:txBody>
      </p:sp>
      <p:sp>
        <p:nvSpPr>
          <p:cNvPr id="17" name="Footer Placeholder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12/2/2018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12/2/2018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12/2/2018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12/2/2018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12/2/2018</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6BCBE8-30B0-4476-8762-9236B142003A}" type="datetimeFigureOut">
              <a:rPr lang="en-US" smtClean="0"/>
              <a:pPr/>
              <a:t>12/2/2018</a:t>
            </a:fld>
            <a:endParaRPr lang="en-US" sz="1100" dirty="0">
              <a:solidFill>
                <a:schemeClr val="tx2"/>
              </a:solidFill>
            </a:endParaRPr>
          </a:p>
        </p:txBody>
      </p:sp>
      <p:sp>
        <p:nvSpPr>
          <p:cNvPr id="8" name="Footer Placeholder 7"/>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6BCBE8-30B0-4476-8762-9236B142003A}" type="datetimeFigureOut">
              <a:rPr lang="en-US" smtClean="0"/>
              <a:pPr/>
              <a:t>12/2/2018</a:t>
            </a:fld>
            <a:endParaRPr lang="en-US" sz="1100" dirty="0">
              <a:solidFill>
                <a:schemeClr val="tx2"/>
              </a:solidFill>
            </a:endParaRPr>
          </a:p>
        </p:txBody>
      </p:sp>
      <p:sp>
        <p:nvSpPr>
          <p:cNvPr id="4" name="Footer Placeholder 3"/>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6BCBE8-30B0-4476-8762-9236B142003A}" type="datetimeFigureOut">
              <a:rPr lang="en-US" smtClean="0"/>
              <a:pPr/>
              <a:t>12/2/2018</a:t>
            </a:fld>
            <a:endParaRPr lang="en-US" sz="1100" dirty="0">
              <a:solidFill>
                <a:schemeClr val="tx2"/>
              </a:solidFill>
            </a:endParaRPr>
          </a:p>
        </p:txBody>
      </p:sp>
      <p:sp>
        <p:nvSpPr>
          <p:cNvPr id="3" name="Footer Placeholder 2"/>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12/2/2018</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F6BCBE8-30B0-4476-8762-9236B142003A}" type="datetimeFigureOut">
              <a:rPr lang="en-US" smtClean="0"/>
              <a:pPr/>
              <a:t>12/2/2018</a:t>
            </a:fld>
            <a:endParaRPr lang="en-US" sz="1100" dirty="0">
              <a:solidFill>
                <a:schemeClr val="tx2"/>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F6BCBE8-30B0-4476-8762-9236B142003A}" type="datetimeFigureOut">
              <a:rPr lang="en-US" smtClean="0"/>
              <a:pPr/>
              <a:t>12/2/2018</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Integumentary</a:t>
            </a:r>
            <a:r>
              <a:rPr lang="en-US" dirty="0" smtClean="0"/>
              <a:t> System -2</a:t>
            </a:r>
            <a:endParaRPr lang="en-US" dirty="0"/>
          </a:p>
        </p:txBody>
      </p:sp>
      <p:sp>
        <p:nvSpPr>
          <p:cNvPr id="3" name="Subtitle 2"/>
          <p:cNvSpPr>
            <a:spLocks noGrp="1"/>
          </p:cNvSpPr>
          <p:nvPr>
            <p:ph type="subTitle" idx="1"/>
          </p:nvPr>
        </p:nvSpPr>
        <p:spPr/>
        <p:txBody>
          <a:bodyPr>
            <a:normAutofit/>
          </a:bodyPr>
          <a:lstStyle/>
          <a:p>
            <a:r>
              <a:rPr lang="en-US" sz="3600" dirty="0" smtClean="0">
                <a:solidFill>
                  <a:srgbClr val="C00000"/>
                </a:solidFill>
              </a:rPr>
              <a:t>Lec.8</a:t>
            </a:r>
            <a:endParaRPr lang="en-US" sz="36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pPr algn="r" rtl="1"/>
            <a:r>
              <a:rPr lang="ar-IQ" dirty="0" smtClean="0">
                <a:solidFill>
                  <a:srgbClr val="C00000"/>
                </a:solidFill>
              </a:rPr>
              <a:t>جلد الطيور</a:t>
            </a:r>
            <a:endParaRPr lang="en-US" dirty="0">
              <a:solidFill>
                <a:srgbClr val="C00000"/>
              </a:solidFill>
            </a:endParaRPr>
          </a:p>
        </p:txBody>
      </p:sp>
      <p:sp>
        <p:nvSpPr>
          <p:cNvPr id="3" name="Content Placeholder 2"/>
          <p:cNvSpPr>
            <a:spLocks noGrp="1"/>
          </p:cNvSpPr>
          <p:nvPr>
            <p:ph idx="1"/>
          </p:nvPr>
        </p:nvSpPr>
        <p:spPr>
          <a:xfrm>
            <a:off x="914400" y="1219200"/>
            <a:ext cx="7772400" cy="5136360"/>
          </a:xfrm>
        </p:spPr>
        <p:txBody>
          <a:bodyPr>
            <a:normAutofit fontScale="85000" lnSpcReduction="20000"/>
          </a:bodyPr>
          <a:lstStyle/>
          <a:p>
            <a:pPr algn="just" rtl="1"/>
            <a:r>
              <a:rPr lang="ar-IQ" dirty="0" smtClean="0"/>
              <a:t>الجلد في الطيور جاف ورقيق، ومفكك وتكون الأجزاء غير المحاطة بالريش ذات طبقة متقرنة متسمكة. البشرة مكونة من عدة طبقات، طبقة خارجية </a:t>
            </a:r>
            <a:r>
              <a:rPr lang="en-US" dirty="0" err="1" smtClean="0"/>
              <a:t>Epitrichium</a:t>
            </a:r>
            <a:r>
              <a:rPr lang="ar-IQ" dirty="0" smtClean="0"/>
              <a:t> مكونة من صف واحد من خلايا مسطحة رقيقة، وطبقة وسطية من خلايا مسطحة متقرنة تقوم بالحماية وتعرف بالطبقة المتقرنة (</a:t>
            </a:r>
            <a:r>
              <a:rPr lang="en-US" dirty="0" smtClean="0"/>
              <a:t>Stratum </a:t>
            </a:r>
            <a:r>
              <a:rPr lang="en-US" dirty="0" err="1" smtClean="0"/>
              <a:t>Corneum</a:t>
            </a:r>
            <a:r>
              <a:rPr lang="ar-IQ" dirty="0" smtClean="0"/>
              <a:t>) أما الطبقة الداخلية فهي الطبقة المولدة (</a:t>
            </a:r>
            <a:r>
              <a:rPr lang="en-US" dirty="0" smtClean="0"/>
              <a:t>Stratum </a:t>
            </a:r>
            <a:r>
              <a:rPr lang="en-US" dirty="0" err="1" smtClean="0"/>
              <a:t>Germinativum</a:t>
            </a:r>
            <a:r>
              <a:rPr lang="ar-IQ" dirty="0" smtClean="0"/>
              <a:t>).</a:t>
            </a:r>
            <a:endParaRPr lang="en-US" dirty="0" smtClean="0"/>
          </a:p>
          <a:p>
            <a:pPr algn="just" rtl="1"/>
            <a:r>
              <a:rPr lang="ar-IQ" dirty="0" smtClean="0"/>
              <a:t>الأدمة مكونة من ألياف نسيج ضام متشابكة وألياف عضلية غزيرة لتحريك الريش، إضافة إلى الأوعية الدموية والأعصاب، وتتألف الأدمة من طبقة عليا </a:t>
            </a:r>
            <a:r>
              <a:rPr lang="en-US" dirty="0" smtClean="0"/>
              <a:t>(Superficial Layer)</a:t>
            </a:r>
            <a:r>
              <a:rPr lang="ar-IQ" dirty="0" smtClean="0"/>
              <a:t> وأخرى سفلى متراصة </a:t>
            </a:r>
            <a:r>
              <a:rPr lang="en-US" dirty="0" smtClean="0"/>
              <a:t>(Deep Layer or </a:t>
            </a:r>
            <a:r>
              <a:rPr lang="en-US" dirty="0" err="1" smtClean="0"/>
              <a:t>Compactum</a:t>
            </a:r>
            <a:r>
              <a:rPr lang="en-US" dirty="0" smtClean="0"/>
              <a:t> Layer)</a:t>
            </a:r>
            <a:r>
              <a:rPr lang="ar-IQ" dirty="0" smtClean="0"/>
              <a:t> تفصل بينها طبقات وعائية. كما تحتوي الأدمة أيضاً على خلايا دهنية.</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4736"/>
          </a:xfrm>
        </p:spPr>
        <p:txBody>
          <a:bodyPr/>
          <a:lstStyle/>
          <a:p>
            <a:pPr algn="just" rtl="1"/>
            <a:r>
              <a:rPr lang="ar-IQ" sz="2800" dirty="0" smtClean="0">
                <a:solidFill>
                  <a:srgbClr val="C00000"/>
                </a:solidFill>
              </a:rPr>
              <a:t>جلد الطيور</a:t>
            </a:r>
            <a:endParaRPr lang="en-US" sz="2800" dirty="0">
              <a:solidFill>
                <a:srgbClr val="C00000"/>
              </a:solidFill>
            </a:endParaRPr>
          </a:p>
        </p:txBody>
      </p:sp>
      <p:sp>
        <p:nvSpPr>
          <p:cNvPr id="3" name="Content Placeholder 2"/>
          <p:cNvSpPr>
            <a:spLocks noGrp="1"/>
          </p:cNvSpPr>
          <p:nvPr>
            <p:ph idx="1"/>
          </p:nvPr>
        </p:nvSpPr>
        <p:spPr>
          <a:xfrm>
            <a:off x="914400" y="1066800"/>
            <a:ext cx="7772400" cy="5288760"/>
          </a:xfrm>
        </p:spPr>
        <p:txBody>
          <a:bodyPr>
            <a:normAutofit fontScale="92500" lnSpcReduction="10000"/>
          </a:bodyPr>
          <a:lstStyle/>
          <a:p>
            <a:pPr algn="just" rtl="1">
              <a:buNone/>
            </a:pPr>
            <a:r>
              <a:rPr lang="ar-IQ" dirty="0" smtClean="0"/>
              <a:t>تنعدم في الجلد الغدد الجلدية عدا الدبرية (</a:t>
            </a:r>
            <a:r>
              <a:rPr lang="en-US" dirty="0" err="1" smtClean="0"/>
              <a:t>Uropygial</a:t>
            </a:r>
            <a:r>
              <a:rPr lang="en-US" dirty="0" smtClean="0"/>
              <a:t> Glands</a:t>
            </a:r>
            <a:r>
              <a:rPr lang="ar-IQ" dirty="0" smtClean="0"/>
              <a:t>) وهي من النوع الكيسي المتفرع والتي تفتح قنواتها على الجهة الظهرية، وتقوم بإفراز مادة دهنية (بروماتم </a:t>
            </a:r>
            <a:r>
              <a:rPr lang="en-US" dirty="0" err="1" smtClean="0"/>
              <a:t>Promatum</a:t>
            </a:r>
            <a:r>
              <a:rPr lang="ar-IQ" dirty="0" smtClean="0"/>
              <a:t>). وتكون الغدة الدبرية جيدة التكوين في الطيور المائية في حين يكون نموها اضعف في الطيور الأخرى.</a:t>
            </a:r>
            <a:endParaRPr lang="en-US" dirty="0" smtClean="0"/>
          </a:p>
          <a:p>
            <a:pPr algn="just" rtl="1">
              <a:buNone/>
            </a:pPr>
            <a:r>
              <a:rPr lang="ar-IQ" dirty="0" smtClean="0"/>
              <a:t>لا توجد في الجلد حاملات الصبغة، والصبغة موجودة في الريش والحراشف فقط. تشتمل المشتقات الهيكلية الخارجية للطيور على الريش والحراشف القرنية الموجودة على اصابع القدم والمخالب والمنقار القرني، وتكون بشرية المنشأ.</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pPr algn="r" rtl="1"/>
            <a:r>
              <a:rPr lang="ar-IQ" sz="3200" dirty="0" smtClean="0">
                <a:solidFill>
                  <a:srgbClr val="C00000"/>
                </a:solidFill>
              </a:rPr>
              <a:t>اللون في الطيور </a:t>
            </a:r>
            <a:endParaRPr lang="en-US" sz="3200" dirty="0">
              <a:solidFill>
                <a:srgbClr val="C00000"/>
              </a:solidFill>
            </a:endParaRPr>
          </a:p>
        </p:txBody>
      </p:sp>
      <p:sp>
        <p:nvSpPr>
          <p:cNvPr id="3" name="Content Placeholder 2"/>
          <p:cNvSpPr>
            <a:spLocks noGrp="1"/>
          </p:cNvSpPr>
          <p:nvPr>
            <p:ph idx="1"/>
          </p:nvPr>
        </p:nvSpPr>
        <p:spPr>
          <a:xfrm>
            <a:off x="914400" y="1219200"/>
            <a:ext cx="7772400" cy="5136360"/>
          </a:xfrm>
        </p:spPr>
        <p:txBody>
          <a:bodyPr>
            <a:normAutofit fontScale="70000" lnSpcReduction="20000"/>
          </a:bodyPr>
          <a:lstStyle/>
          <a:p>
            <a:pPr algn="just" rtl="1"/>
            <a:r>
              <a:rPr lang="ar-IQ" dirty="0" smtClean="0"/>
              <a:t>ينتج اللون في الطيور جزئياً عن طريق الصبغات وجزئياً عن طريق الانكسار والانعكاس عن سطح الريش (وترتيب الريش).</a:t>
            </a:r>
            <a:endParaRPr lang="en-US" dirty="0" smtClean="0"/>
          </a:p>
          <a:p>
            <a:pPr algn="just" rtl="1"/>
            <a:r>
              <a:rPr lang="ar-IQ" dirty="0" smtClean="0"/>
              <a:t>ينتج اللون الأسود أو القهوائي عن حاملات الميلانين حيث تتجمع هذه الخلايا في الحليمة الأدمية أثناء نمو الريشة، ومن ثم فأنها تقوم بمد بروزاتها السايتوبلازمية الطويلة إلى النسيج الظهاري الذي سيكون الريشة. وفي هذا النسيج تترتب الحبيبات الميلانينية، ويعقب ذلك موت خلايا الميلانين. ويتسبب اللون الأحمر والأصفر عن أصباغ الكاروتين التي تتغير كميائياً، أو نتيجة ترسب الحبيبات من الحاملات الحمراوية والصفراوية في النسيج الظهاري لبرعم الريشة النامي. واللون الابيض، لون تركيبي يتسبب عن وجود الفسح المملوءة بالهواء (</a:t>
            </a:r>
            <a:r>
              <a:rPr lang="en-US" dirty="0" smtClean="0"/>
              <a:t>0.4</a:t>
            </a:r>
            <a:r>
              <a:rPr lang="ar-IQ" dirty="0" smtClean="0"/>
              <a:t> مايكروميتر قطراً) في أسلات الريشة حيث تقوم هذه الفسح بعكس الضوء الأبيض ومن ثم ظهور الريش بهذا اللون. كما أن اللون الأزرق لون تركيبي أيضاً حيث تؤدي خلايا توجد في الأسلات وتكون ذات ثقوب قنيوية الشكل دقيقة وكثيرة (0.1 – 2.25 مايكروميتر قطراً) تعرف بالخلايا الصندوقية </a:t>
            </a:r>
            <a:r>
              <a:rPr lang="ar-SY" dirty="0" smtClean="0"/>
              <a:t>(</a:t>
            </a:r>
            <a:r>
              <a:rPr lang="en-US" dirty="0" smtClean="0"/>
              <a:t>Box Cells</a:t>
            </a:r>
            <a:r>
              <a:rPr lang="ar-SY" dirty="0" smtClean="0"/>
              <a:t>)</a:t>
            </a:r>
            <a:r>
              <a:rPr lang="ar-IQ" dirty="0" smtClean="0"/>
              <a:t> إلى جعل الريش يعكس موجات الضوء القصيرة (الازرق). وقد لوحظت هذه الظاهرة لاول مرة من قبل تندال (</a:t>
            </a:r>
            <a:r>
              <a:rPr lang="en-US" dirty="0" smtClean="0"/>
              <a:t>Tyndall</a:t>
            </a:r>
            <a:r>
              <a:rPr lang="ar-IQ" dirty="0" smtClean="0"/>
              <a:t>) ويعزز هذا اللون بالميلانين الموجود في مكان أعمق منها في مركز الأسلة حيث يقوم بامتصاص جميع الموجات الضوئية الأخرى.</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rtl="1"/>
            <a:r>
              <a:rPr lang="ar-IQ" dirty="0" smtClean="0"/>
              <a:t>أما اللون الأخضر في الببغاء فهو نتيجة ارتباط اللون الأزرق التركيبي مع الأصفر الكاروتيني، ويُعد التقزح ظاهرة تركيبية للأسيلات بدلاً من الأسلات. وهذه الأسيلات عريضة ومسطحة وعديمة الكلاليب، وتحتوي على ميلانين مغطى بعدة طبقات رقيقة وشفافة (سمك كل منه 0.4 مايكروميتر) حيث يمر الضوء من خلالها متحللاً إلى أجزائه المكونة، ومعظمه ينعكس. والضوء المار يمتص من الصبغة السوداء الأعمق.</a:t>
            </a:r>
            <a:endParaRPr lang="en-US" dirty="0" smtClean="0"/>
          </a:p>
          <a:p>
            <a:pPr algn="just" rtl="1"/>
            <a:r>
              <a:rPr lang="ar-IQ" dirty="0" smtClean="0">
                <a:solidFill>
                  <a:srgbClr val="FFC000"/>
                </a:solidFill>
              </a:rPr>
              <a:t>أما التغير اللوني فيعود إلى:</a:t>
            </a:r>
            <a:endParaRPr lang="en-US" dirty="0" smtClean="0">
              <a:solidFill>
                <a:srgbClr val="FFC000"/>
              </a:solidFill>
            </a:endParaRPr>
          </a:p>
          <a:p>
            <a:pPr algn="just" rtl="1"/>
            <a:r>
              <a:rPr lang="ar-IQ" b="1" dirty="0" smtClean="0">
                <a:solidFill>
                  <a:srgbClr val="FFC000"/>
                </a:solidFill>
              </a:rPr>
              <a:t>1</a:t>
            </a:r>
            <a:r>
              <a:rPr lang="ar-IQ" b="1" dirty="0" smtClean="0">
                <a:solidFill>
                  <a:srgbClr val="C00000"/>
                </a:solidFill>
              </a:rPr>
              <a:t>.</a:t>
            </a:r>
            <a:r>
              <a:rPr lang="ar-IQ" dirty="0" smtClean="0">
                <a:solidFill>
                  <a:srgbClr val="C00000"/>
                </a:solidFill>
              </a:rPr>
              <a:t> تلاشي الصبغة السابقة الوجود.</a:t>
            </a:r>
            <a:endParaRPr lang="en-US" dirty="0" smtClean="0">
              <a:solidFill>
                <a:srgbClr val="C00000"/>
              </a:solidFill>
            </a:endParaRPr>
          </a:p>
          <a:p>
            <a:pPr algn="just" rtl="1"/>
            <a:r>
              <a:rPr lang="ar-IQ" b="1" dirty="0" smtClean="0">
                <a:solidFill>
                  <a:srgbClr val="C00000"/>
                </a:solidFill>
              </a:rPr>
              <a:t>2.</a:t>
            </a:r>
            <a:r>
              <a:rPr lang="ar-IQ" dirty="0" smtClean="0">
                <a:solidFill>
                  <a:srgbClr val="C00000"/>
                </a:solidFill>
              </a:rPr>
              <a:t> تعرية </a:t>
            </a:r>
            <a:r>
              <a:rPr lang="ar-IQ" dirty="0" smtClean="0">
                <a:solidFill>
                  <a:srgbClr val="FF0000"/>
                </a:solidFill>
              </a:rPr>
              <a:t>نهايات الريشة المتعددة الألوان.</a:t>
            </a:r>
            <a:endParaRPr lang="en-US" dirty="0" smtClean="0">
              <a:solidFill>
                <a:srgbClr val="FF0000"/>
              </a:solidFill>
            </a:endParaRPr>
          </a:p>
          <a:p>
            <a:pPr algn="just" rtl="1"/>
            <a:r>
              <a:rPr lang="ar-IQ" b="1" dirty="0" smtClean="0">
                <a:solidFill>
                  <a:srgbClr val="FF0000"/>
                </a:solidFill>
              </a:rPr>
              <a:t>3.</a:t>
            </a:r>
            <a:r>
              <a:rPr lang="ar-IQ" dirty="0" smtClean="0">
                <a:solidFill>
                  <a:srgbClr val="FF0000"/>
                </a:solidFill>
              </a:rPr>
              <a:t> سقوط الريش القديم واحلال ريش جديد محله حيث ينتزع الريش مرة واحدة كل ست اسابيع تقريبا فيما تستمر الحلمة الادمية عند قاعدة كل حوصلة ريشة لتكون ريشة جديدة، وبالتالي فان هناك استبدال مستمر، واستبدال الريش يكون موسمياً في بعض الطيور مثل الطاووس (</a:t>
            </a:r>
            <a:r>
              <a:rPr lang="en-US" dirty="0" smtClean="0">
                <a:solidFill>
                  <a:srgbClr val="FF0000"/>
                </a:solidFill>
              </a:rPr>
              <a:t>Peacock</a:t>
            </a:r>
            <a:r>
              <a:rPr lang="ar-IQ" dirty="0" smtClean="0">
                <a:solidFill>
                  <a:srgbClr val="FF0000"/>
                </a:solidFill>
              </a:rPr>
              <a:t>) وقد يكون تدريجياً.</a:t>
            </a:r>
            <a:endParaRPr lang="en-US" dirty="0" smtClean="0">
              <a:solidFill>
                <a:srgbClr val="FF0000"/>
              </a:solidFill>
            </a:endParaRPr>
          </a:p>
          <a:p>
            <a:pPr algn="just" rtl="1"/>
            <a:endParaRPr lang="en-US"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7136"/>
          </a:xfrm>
        </p:spPr>
        <p:txBody>
          <a:bodyPr/>
          <a:lstStyle/>
          <a:p>
            <a:pPr algn="just" rtl="1"/>
            <a:r>
              <a:rPr lang="ar-IQ" dirty="0" smtClean="0"/>
              <a:t>جلد الثدييات</a:t>
            </a:r>
            <a:endParaRPr lang="en-US" dirty="0"/>
          </a:p>
        </p:txBody>
      </p:sp>
      <p:sp>
        <p:nvSpPr>
          <p:cNvPr id="3" name="Content Placeholder 2"/>
          <p:cNvSpPr>
            <a:spLocks noGrp="1"/>
          </p:cNvSpPr>
          <p:nvPr>
            <p:ph idx="1"/>
          </p:nvPr>
        </p:nvSpPr>
        <p:spPr>
          <a:xfrm>
            <a:off x="914400" y="1295400"/>
            <a:ext cx="7772400" cy="5060160"/>
          </a:xfrm>
        </p:spPr>
        <p:txBody>
          <a:bodyPr>
            <a:normAutofit fontScale="77500" lnSpcReduction="20000"/>
          </a:bodyPr>
          <a:lstStyle/>
          <a:p>
            <a:pPr algn="just" rtl="1">
              <a:buNone/>
            </a:pPr>
            <a:r>
              <a:rPr lang="ar-IQ" dirty="0" smtClean="0"/>
              <a:t>الجلد مطاطي ولا يسمح بدخول الماء، ويتباين في السمك بدرجة كبيرة تبعا للنوع والمكان على الجسم (وأحيانا تبعاً للمواسم)، وتكون الادمة سميكة جداً، وتستخدم في صناعة الجلود (شكل 3-12). تكون البشرة في الثدييات ذات طبقة خارجية متقرنة (</a:t>
            </a:r>
            <a:r>
              <a:rPr lang="en-US" dirty="0" smtClean="0"/>
              <a:t>Stratum </a:t>
            </a:r>
            <a:r>
              <a:rPr lang="en-US" dirty="0" err="1" smtClean="0"/>
              <a:t>Corneum</a:t>
            </a:r>
            <a:r>
              <a:rPr lang="ar-IQ" dirty="0" smtClean="0"/>
              <a:t>) خلاياها محتوية على الكيراتين وفاقدة لأنويتها لكنها ليست ميتة كما كان يعتقد سابقاً فهي تفرز عدة إنزيمات أحدها كابح للنشاط الانقسامي لطبقة مالبيجي. والكيراتين بروتين صلب غير ذائب ولا يسمح بدخول الماء. تتباين هذه الطبقة في السمك حيث تكون سميكة في الأماكن المعرضة للاحتكاك مثل باطن اليد وأخمص القدم. ويكون الجلد أكثر مقاومة للماء في الفقمة وأسود البحر بفضل الطبقة المتقرنة الغنية بالشحوم المفسفرة (</a:t>
            </a:r>
            <a:r>
              <a:rPr lang="en-US" dirty="0" err="1" smtClean="0"/>
              <a:t>Phospholipid</a:t>
            </a:r>
            <a:r>
              <a:rPr lang="en-US" dirty="0" smtClean="0"/>
              <a:t>-rich Layer </a:t>
            </a:r>
            <a:r>
              <a:rPr lang="en-US" dirty="0" err="1" smtClean="0"/>
              <a:t>Keratotic</a:t>
            </a:r>
            <a:r>
              <a:rPr lang="en-US" dirty="0" smtClean="0"/>
              <a:t> Horny Layer</a:t>
            </a:r>
            <a:r>
              <a:rPr lang="ar-IQ" dirty="0" smtClean="0"/>
              <a:t>). كما أن المزيد من تكون الكيراتين يوجد أيضاً في جلد الثدييات الاستوائية الكبيرة مثل الفيل وفرس البحر والكركدن في حين يكون أقل في الحيتان.</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pPr algn="just" rtl="1"/>
            <a:r>
              <a:rPr lang="ar-IQ" dirty="0" smtClean="0"/>
              <a:t>جلد الثدييات</a:t>
            </a:r>
            <a:endParaRPr lang="en-US" dirty="0"/>
          </a:p>
        </p:txBody>
      </p:sp>
      <p:sp>
        <p:nvSpPr>
          <p:cNvPr id="3" name="Content Placeholder 2"/>
          <p:cNvSpPr>
            <a:spLocks noGrp="1"/>
          </p:cNvSpPr>
          <p:nvPr>
            <p:ph idx="1"/>
          </p:nvPr>
        </p:nvSpPr>
        <p:spPr>
          <a:xfrm>
            <a:off x="914400" y="1295400"/>
            <a:ext cx="7772400" cy="5060160"/>
          </a:xfrm>
        </p:spPr>
        <p:txBody>
          <a:bodyPr>
            <a:normAutofit fontScale="55000" lnSpcReduction="20000"/>
          </a:bodyPr>
          <a:lstStyle/>
          <a:p>
            <a:pPr algn="just" rtl="1"/>
            <a:r>
              <a:rPr lang="ar-IQ" dirty="0" smtClean="0"/>
              <a:t>تقع تحت الطبقة المتقرنة وفي مناطق معينة طبقة شفافة (</a:t>
            </a:r>
            <a:r>
              <a:rPr lang="en-US" dirty="0" smtClean="0"/>
              <a:t>Stratum </a:t>
            </a:r>
            <a:r>
              <a:rPr lang="en-US" dirty="0" err="1" smtClean="0"/>
              <a:t>Lucidum</a:t>
            </a:r>
            <a:r>
              <a:rPr lang="ar-IQ" dirty="0" smtClean="0"/>
              <a:t>) كاسرة للضوء، وتعرف بالطبقة المانعة (</a:t>
            </a:r>
            <a:r>
              <a:rPr lang="en-US" dirty="0" smtClean="0"/>
              <a:t>Barrier Layer</a:t>
            </a:r>
            <a:r>
              <a:rPr lang="ar-IQ" dirty="0" smtClean="0"/>
              <a:t>) حيث أظهر المجهر الإلكتروني أن خلاياها تصبح متراصة مكونة منطقة تمنع مرور المواد إلى داخل أو خارج الجسم. تحتوي الطبقة الشفافه على مادة كيميائية تعرف بالاليادين (</a:t>
            </a:r>
            <a:r>
              <a:rPr lang="en-US" dirty="0" err="1" smtClean="0"/>
              <a:t>Eleidin</a:t>
            </a:r>
            <a:r>
              <a:rPr lang="ar-IQ" dirty="0" smtClean="0"/>
              <a:t>). والتي تعتبر مع الكيراتين الزجاجي (</a:t>
            </a:r>
            <a:r>
              <a:rPr lang="en-US" dirty="0" err="1" smtClean="0"/>
              <a:t>Keratohyalin</a:t>
            </a:r>
            <a:r>
              <a:rPr lang="ar-IQ" dirty="0" smtClean="0"/>
              <a:t>) منتجات وسطية في تكوين الكيراتين. تقع تحت الطبقة الشفافة طبقة أخرى تعرف بالطبقة المحببة أو الحبيبية (</a:t>
            </a:r>
            <a:r>
              <a:rPr lang="en-US" dirty="0" smtClean="0"/>
              <a:t>Stratum </a:t>
            </a:r>
            <a:r>
              <a:rPr lang="en-US" dirty="0" err="1" smtClean="0"/>
              <a:t>Granulosum</a:t>
            </a:r>
            <a:r>
              <a:rPr lang="ar-IQ" dirty="0" smtClean="0"/>
              <a:t>)، وهذه الطبقة تتألف من عدة صفوف من الخلايا المحملة بحبيبات الكيراتين الزجاجي (</a:t>
            </a:r>
            <a:r>
              <a:rPr lang="en-US" dirty="0" err="1" smtClean="0"/>
              <a:t>Kertohyalin</a:t>
            </a:r>
            <a:r>
              <a:rPr lang="ar-IQ" dirty="0" smtClean="0"/>
              <a:t>) والتي يزداد عددها في الطبقة الخارجية. وإلى أسفل الطبقة المحببة تقع الطبقة الشوكية (</a:t>
            </a:r>
            <a:r>
              <a:rPr lang="en-US" dirty="0" smtClean="0"/>
              <a:t>Stratum </a:t>
            </a:r>
            <a:r>
              <a:rPr lang="en-US" dirty="0" err="1" smtClean="0"/>
              <a:t>Spinosum</a:t>
            </a:r>
            <a:r>
              <a:rPr lang="ar-IQ" dirty="0" smtClean="0"/>
              <a:t>) والتي ترتبط فيها الخلايا مع بعضها عن طريق جسور بينية , وإلى الأسفل توجد الطبقة المولدة (</a:t>
            </a:r>
            <a:r>
              <a:rPr lang="en-US" dirty="0" smtClean="0"/>
              <a:t>Stratum </a:t>
            </a:r>
            <a:r>
              <a:rPr lang="en-US" dirty="0" err="1" smtClean="0"/>
              <a:t>Germinativum</a:t>
            </a:r>
            <a:r>
              <a:rPr lang="ar-IQ" dirty="0" smtClean="0"/>
              <a:t>) والتي تستقر خلاياها العمودية على الغشاء القاعدي. وخلايا هذه الطبقة لا تكون جميعها بذات القدرة الانقسامية فهناك خلايا لا انقسامية لكونها عقيمة أو أنها خارج الدورة الانقسامية لأسباب وراثية أو أيضية أو أنها أصبحت متخصصة نتيجة لنفاذ القدرة الانقسامية لها. الأدمة جيدة التكوين، ويعرف الجزء العلوي منها والذي يكون على تماس بالبشرة بالطبقة الحليمية (</a:t>
            </a:r>
            <a:r>
              <a:rPr lang="en-US" dirty="0" smtClean="0"/>
              <a:t>Papillary Layer</a:t>
            </a:r>
            <a:r>
              <a:rPr lang="ar-SY" dirty="0" smtClean="0"/>
              <a:t>)</a:t>
            </a:r>
            <a:r>
              <a:rPr lang="ar-IQ" dirty="0" smtClean="0"/>
              <a:t>، وهذه الطبقة تتكون من ألياف مطاطة وكولاجينية وأوعية دموية. وتعرف الطبقة السفلى من الادمة بالطبقة الشبكية (</a:t>
            </a:r>
            <a:r>
              <a:rPr lang="en-US" dirty="0" smtClean="0"/>
              <a:t>Reticular Layer</a:t>
            </a:r>
            <a:r>
              <a:rPr lang="ar-IQ" dirty="0" smtClean="0"/>
              <a:t>) وتكون ذات ألياف مطاطة وكولاجينية. وتوجد في كلا الطبقتين أوعية دموية وأعصاب وعضلات ملساء وغدد وجسيمات لمسية وألياف لأنسجة ضامة تمتد في اتجاهات مختلفة. يقع تحت الأدمة نسيج تحت جلدي (</a:t>
            </a:r>
            <a:r>
              <a:rPr lang="en-US" dirty="0" smtClean="0"/>
              <a:t>Subcutaneous</a:t>
            </a:r>
            <a:r>
              <a:rPr lang="ar-IQ" dirty="0" smtClean="0"/>
              <a:t>) ذو طبقة من خلايا دهنية تكون ما يعرف بالنسيج الدهني (</a:t>
            </a:r>
            <a:r>
              <a:rPr lang="en-US" dirty="0" smtClean="0"/>
              <a:t>Adipose Tissue</a:t>
            </a:r>
            <a:r>
              <a:rPr lang="ar-IQ" dirty="0" smtClean="0"/>
              <a:t>) والذي يساعد في حفظ درجة الحرارة.</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685800"/>
          </a:xfrm>
        </p:spPr>
        <p:txBody>
          <a:bodyPr/>
          <a:lstStyle/>
          <a:p>
            <a:pPr algn="just" rtl="1"/>
            <a:r>
              <a:rPr lang="ar-IQ" sz="3200" dirty="0" smtClean="0">
                <a:solidFill>
                  <a:srgbClr val="C00000"/>
                </a:solidFill>
              </a:rPr>
              <a:t>جلد البرمائيات </a:t>
            </a:r>
            <a:endParaRPr lang="en-US" sz="3200" dirty="0">
              <a:solidFill>
                <a:srgbClr val="C00000"/>
              </a:solidFill>
            </a:endParaRPr>
          </a:p>
        </p:txBody>
      </p:sp>
      <p:sp>
        <p:nvSpPr>
          <p:cNvPr id="3" name="Content Placeholder 2"/>
          <p:cNvSpPr>
            <a:spLocks noGrp="1"/>
          </p:cNvSpPr>
          <p:nvPr>
            <p:ph idx="1"/>
          </p:nvPr>
        </p:nvSpPr>
        <p:spPr>
          <a:xfrm>
            <a:off x="914400" y="1143000"/>
            <a:ext cx="7772400" cy="5212560"/>
          </a:xfrm>
        </p:spPr>
        <p:txBody>
          <a:bodyPr>
            <a:normAutofit fontScale="85000" lnSpcReduction="20000"/>
          </a:bodyPr>
          <a:lstStyle/>
          <a:p>
            <a:pPr algn="just" rtl="1">
              <a:buNone/>
            </a:pPr>
            <a:r>
              <a:rPr lang="ar-IQ" dirty="0" smtClean="0"/>
              <a:t>الجلد أملس ورطب وزلق تنعدم فيه الحراشف وتكون الطبقة الخارجية فيه التي تعرف بالطبقة المتقرنة (</a:t>
            </a:r>
            <a:r>
              <a:rPr lang="en-US" dirty="0" smtClean="0"/>
              <a:t>Stratum </a:t>
            </a:r>
            <a:r>
              <a:rPr lang="en-US" dirty="0" err="1" smtClean="0"/>
              <a:t>Corneum</a:t>
            </a:r>
            <a:r>
              <a:rPr lang="ar-IQ" dirty="0" smtClean="0"/>
              <a:t>) رقيقة نسبياً، والجلد ضعيف الاتصال بما تحته بسبب وجود الفسخ اللمفية تحت الجلدية.</a:t>
            </a:r>
            <a:endParaRPr lang="en-US" dirty="0" smtClean="0"/>
          </a:p>
          <a:p>
            <a:pPr algn="just" rtl="1">
              <a:buNone/>
            </a:pPr>
            <a:r>
              <a:rPr lang="ar-IQ" dirty="0" smtClean="0"/>
              <a:t>يتألف الجلد في الضفدعة من البشرة المكونة من 5-8 طبقات خلوية، الخارجية منها ذات خلايا مسطحة ومتقرنة. وهذه الطبقة تظهر لأول مرة في البرمائيات وتكون أفضل تكويناً في تلك التي تقضي وقتاً أطول على اليابسة. وهذه الطبقة ليست لحماية الجسم فقط، وإنما تمنع فقدان المزيد من الرطوبة، أما الكيراتين فيها فيكون من النوع الطري (</a:t>
            </a:r>
            <a:r>
              <a:rPr lang="en-US" dirty="0" smtClean="0"/>
              <a:t>Soft Keratin</a:t>
            </a:r>
            <a:r>
              <a:rPr lang="ar-IQ" dirty="0" smtClean="0"/>
              <a:t>) وجزيئاته من نوع </a:t>
            </a:r>
            <a:r>
              <a:rPr lang="en-US" dirty="0" smtClean="0"/>
              <a:t>α</a:t>
            </a:r>
            <a:r>
              <a:rPr lang="ar-IQ" dirty="0" smtClean="0"/>
              <a:t> ويكون الانسلاخ (</a:t>
            </a:r>
            <a:r>
              <a:rPr lang="en-US" dirty="0" err="1" smtClean="0"/>
              <a:t>Ecdysis</a:t>
            </a:r>
            <a:r>
              <a:rPr lang="ar-IQ" dirty="0" smtClean="0"/>
              <a:t>) بشكل تمزق قطع وسقوطها أو يكون سقوطها ككل حيث تؤكل من قبل الضفدع.</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pPr algn="just" rtl="1"/>
            <a:r>
              <a:rPr lang="ar-IQ" sz="3200" dirty="0" smtClean="0">
                <a:solidFill>
                  <a:srgbClr val="C00000"/>
                </a:solidFill>
              </a:rPr>
              <a:t>جلد البرمائيات</a:t>
            </a:r>
            <a:endParaRPr lang="en-US" sz="3200" dirty="0">
              <a:solidFill>
                <a:srgbClr val="C00000"/>
              </a:solidFill>
            </a:endParaRPr>
          </a:p>
        </p:txBody>
      </p:sp>
      <p:sp>
        <p:nvSpPr>
          <p:cNvPr id="3" name="Content Placeholder 2"/>
          <p:cNvSpPr>
            <a:spLocks noGrp="1"/>
          </p:cNvSpPr>
          <p:nvPr>
            <p:ph idx="1"/>
          </p:nvPr>
        </p:nvSpPr>
        <p:spPr>
          <a:xfrm>
            <a:off x="914400" y="1143000"/>
            <a:ext cx="7772400" cy="5212560"/>
          </a:xfrm>
        </p:spPr>
        <p:txBody>
          <a:bodyPr>
            <a:normAutofit fontScale="92500" lnSpcReduction="20000"/>
          </a:bodyPr>
          <a:lstStyle/>
          <a:p>
            <a:pPr algn="just" rtl="1"/>
            <a:r>
              <a:rPr lang="ar-IQ" dirty="0" smtClean="0"/>
              <a:t>تدعى الطبقة الداخلية بالطبقة المولدة (</a:t>
            </a:r>
            <a:r>
              <a:rPr lang="en-US" dirty="0" smtClean="0"/>
              <a:t>Stratum </a:t>
            </a:r>
            <a:r>
              <a:rPr lang="en-US" dirty="0" err="1" smtClean="0"/>
              <a:t>Germinativum</a:t>
            </a:r>
            <a:r>
              <a:rPr lang="ar-IQ" dirty="0" smtClean="0"/>
              <a:t>) أو طبقة مالبيجي (</a:t>
            </a:r>
            <a:r>
              <a:rPr lang="en-US" dirty="0" err="1" smtClean="0"/>
              <a:t>Malpighii</a:t>
            </a:r>
            <a:r>
              <a:rPr lang="ar-IQ" dirty="0" smtClean="0"/>
              <a:t>). وهي تتكون من خلايا ظهارية عمودية نشطة لها القدرة على تكوين خلايا جديدة نحو الخارج والتي تفقد شكلها العمودي لتصبح مسطحة نتيجة للتحول التدريجي في بروتوبلازم تلك الخلايا إلى مادة الكيراتين. يوجد إلى الأسفل من البشرة غشاء قاعدي رقيق تقع تحته طبقة الأدمة (</a:t>
            </a:r>
            <a:r>
              <a:rPr lang="en-US" dirty="0" smtClean="0"/>
              <a:t>Dermis</a:t>
            </a:r>
            <a:r>
              <a:rPr lang="ar-IQ" dirty="0" smtClean="0"/>
              <a:t>)، والتي تكون رقيقة نسبيا ومكونة من طبقتين، خارجية مفككة غزيرة التجهير الدموي والعصبي تحتوي على معظم الغدد وحاملات الصبغة، وتدعى بالطبقة الاسفنجية (</a:t>
            </a:r>
            <a:r>
              <a:rPr lang="en-US" dirty="0" smtClean="0"/>
              <a:t>Stratum </a:t>
            </a:r>
            <a:r>
              <a:rPr lang="en-US" dirty="0" err="1" smtClean="0"/>
              <a:t>Spongiosum</a:t>
            </a:r>
            <a:r>
              <a:rPr lang="ar-IQ" dirty="0" smtClean="0"/>
              <a:t>) اما الطبقة الداخلية فتكون اكثر تراصا وسمكا وتتكون من نسيج ضام كثيف، اليافه في وضع عمودي وافقي.</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pPr algn="just" rtl="1"/>
            <a:r>
              <a:rPr lang="ar-IQ" sz="3200" dirty="0" smtClean="0">
                <a:solidFill>
                  <a:srgbClr val="C00000"/>
                </a:solidFill>
              </a:rPr>
              <a:t>جلدالبرمائيات</a:t>
            </a:r>
            <a:endParaRPr lang="en-US" sz="3200" dirty="0">
              <a:solidFill>
                <a:srgbClr val="C00000"/>
              </a:solidFill>
            </a:endParaRPr>
          </a:p>
        </p:txBody>
      </p:sp>
      <p:sp>
        <p:nvSpPr>
          <p:cNvPr id="3" name="Content Placeholder 2"/>
          <p:cNvSpPr>
            <a:spLocks noGrp="1"/>
          </p:cNvSpPr>
          <p:nvPr>
            <p:ph idx="1"/>
          </p:nvPr>
        </p:nvSpPr>
        <p:spPr>
          <a:xfrm>
            <a:off x="914400" y="1066800"/>
            <a:ext cx="7772400" cy="5288760"/>
          </a:xfrm>
        </p:spPr>
        <p:txBody>
          <a:bodyPr>
            <a:normAutofit fontScale="70000" lnSpcReduction="20000"/>
          </a:bodyPr>
          <a:lstStyle/>
          <a:p>
            <a:pPr algn="just" rtl="1">
              <a:buNone/>
            </a:pPr>
            <a:r>
              <a:rPr lang="ar-IQ" dirty="0" smtClean="0"/>
              <a:t>يوجد في جلد البرمائيات نوعين من الغدد مخاطية (</a:t>
            </a:r>
            <a:r>
              <a:rPr lang="en-US" dirty="0" smtClean="0"/>
              <a:t>Mucous Glands</a:t>
            </a:r>
            <a:r>
              <a:rPr lang="ar-IQ" dirty="0" smtClean="0"/>
              <a:t>) دورقية الشكل وتنتشر بكثرة على سطح الجسم حيث تفرز سائلاً مائياً عديم اللون </a:t>
            </a:r>
            <a:r>
              <a:rPr lang="en-US" dirty="0" smtClean="0"/>
              <a:t>Mucous</a:t>
            </a:r>
            <a:r>
              <a:rPr lang="ar-IQ" dirty="0" smtClean="0"/>
              <a:t> يحافظ على رطوبة الجسم ويساعد في عملية التنفس، وغدد سمية (</a:t>
            </a:r>
            <a:r>
              <a:rPr lang="en-US" dirty="0" smtClean="0"/>
              <a:t>Poison Glands</a:t>
            </a:r>
            <a:r>
              <a:rPr lang="ar-SY" dirty="0" smtClean="0"/>
              <a:t>)</a:t>
            </a:r>
            <a:r>
              <a:rPr lang="ar-IQ" dirty="0" smtClean="0"/>
              <a:t> أكبر حجماً وأقل توزيعاً تفرز سماً معتدل السمية يحمي الحيوان يوجد في الجزء العلوي من الأدمة حاملات اللون الأسود والأصفر لكنها محصورة بشكل رئيسي في الظهر والأرجل من الضفدع وتكون تحت السيطرة غير المباشرة للجهاز العصبي، ولذلك فإن أنواع معينة من الضفادع الشجرية على سبيل المثال قادرة وبنجاح على تكييف نفسها مع لون البيئة التي تعيش فيها، أما السيطرة فتكون تحت سيطرة الغدة النخامية. تصبح الضفادع قاتمة في البيئة القاتمة الرطبة وافتح (صفراء) في البيئة المضاءة الجافة. يكون اتصال الجلد بالعضلات ضعيفا عدا في مناطق معنية, والتي توجد فيها حواجز مكونة من نسيج ضام تفصل بين الفسح اللمفاوية تحت الجلد. توجد في الضفادع الشجيرية وسلمندرات معينة نوع اخر من الغدد البشرية، وهذه الغدد توجد على الاقدام وتفرز مواد تمكن البرمائيات من الالتصاق بالسطوح العمودية. وفي السلمندرات عموما توجد غدد ذقنية (</a:t>
            </a:r>
            <a:r>
              <a:rPr lang="en-US" dirty="0" smtClean="0"/>
              <a:t>Mental Glands</a:t>
            </a:r>
            <a:r>
              <a:rPr lang="ar-SY" dirty="0" smtClean="0"/>
              <a:t>)</a:t>
            </a:r>
            <a:r>
              <a:rPr lang="ar-IQ" dirty="0" smtClean="0"/>
              <a:t> تفرز مادة تجذب الأنثى.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pPr algn="just" rtl="1"/>
            <a:r>
              <a:rPr lang="ar-IQ" sz="3200" dirty="0" smtClean="0">
                <a:solidFill>
                  <a:srgbClr val="C00000"/>
                </a:solidFill>
              </a:rPr>
              <a:t>جلد البرمائيات</a:t>
            </a:r>
            <a:endParaRPr lang="en-US" sz="3200" dirty="0">
              <a:solidFill>
                <a:srgbClr val="C00000"/>
              </a:solidFill>
            </a:endParaRPr>
          </a:p>
        </p:txBody>
      </p:sp>
      <p:sp>
        <p:nvSpPr>
          <p:cNvPr id="3" name="Content Placeholder 2"/>
          <p:cNvSpPr>
            <a:spLocks noGrp="1"/>
          </p:cNvSpPr>
          <p:nvPr>
            <p:ph idx="1"/>
          </p:nvPr>
        </p:nvSpPr>
        <p:spPr>
          <a:xfrm>
            <a:off x="914400" y="1143000"/>
            <a:ext cx="7772400" cy="5212560"/>
          </a:xfrm>
        </p:spPr>
        <p:txBody>
          <a:bodyPr>
            <a:normAutofit lnSpcReduction="10000"/>
          </a:bodyPr>
          <a:lstStyle/>
          <a:p>
            <a:pPr algn="just" rtl="1">
              <a:buNone/>
            </a:pPr>
            <a:r>
              <a:rPr lang="ar-IQ" sz="2400" dirty="0" smtClean="0"/>
              <a:t>كما توجد في ذكور البرمائيات عديمة الذنب غدد جلدية من النوع الانبوبي البسيط في الوسادة (الابهام) (</a:t>
            </a:r>
            <a:r>
              <a:rPr lang="en-US" sz="2400" dirty="0" smtClean="0"/>
              <a:t>Nuptial Pad</a:t>
            </a:r>
            <a:r>
              <a:rPr lang="ar-SY" sz="2400" dirty="0" smtClean="0"/>
              <a:t>)</a:t>
            </a:r>
            <a:r>
              <a:rPr lang="ar-IQ" sz="2400" dirty="0" smtClean="0"/>
              <a:t>. وتنتج غدد أحادية الخلية توجد في أجنة الضفادع إنزيمات تقوم بهضم غلاف البيضة لإطلاق الجنين. وما يجب ملاحظته هو أن الثاليل الموجودة في العلاجيم هي غدد جلدية ذات وظيفة مهيجة أو سمية</a:t>
            </a:r>
            <a:r>
              <a:rPr lang="ar-IQ" dirty="0" smtClean="0"/>
              <a:t>.</a:t>
            </a:r>
          </a:p>
          <a:p>
            <a:pPr algn="just" rtl="1">
              <a:buNone/>
            </a:pPr>
            <a:r>
              <a:rPr lang="ar-IQ" sz="2600" dirty="0" smtClean="0"/>
              <a:t>جلد البرمائيات عديم الحراشف عدا الـ </a:t>
            </a:r>
            <a:r>
              <a:rPr lang="en-US" sz="2600" dirty="0" smtClean="0"/>
              <a:t>Caecilian</a:t>
            </a:r>
            <a:r>
              <a:rPr lang="ar-IQ" sz="2600" dirty="0" smtClean="0"/>
              <a:t> (البرمائيات عديمة الاقدام) التي تنطمر في جلدها حراشف ادمية اثرية، ويكون في كل جيب أدمي 4-6 حراشف بدلاً من الواحدة. وهناك حراشف على درجة عالية من التقرن في اقدام بعض العلاجم </a:t>
            </a:r>
            <a:r>
              <a:rPr lang="en-US" sz="2600" dirty="0" smtClean="0"/>
              <a:t>Toads</a:t>
            </a:r>
            <a:r>
              <a:rPr lang="ar-IQ" sz="2600" dirty="0" smtClean="0"/>
              <a:t> وتكون ذات مظهر مخلبي وتستعمل في الحفر كما في العلجوم الافريقي.</a:t>
            </a:r>
            <a:endParaRPr lang="en-US" sz="2600" dirty="0" smtClean="0"/>
          </a:p>
          <a:p>
            <a:pPr algn="just" rtl="1">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pPr algn="just" rtl="1"/>
            <a:r>
              <a:rPr lang="ar-IQ" sz="3200" dirty="0" smtClean="0">
                <a:solidFill>
                  <a:srgbClr val="C00000"/>
                </a:solidFill>
              </a:rPr>
              <a:t>مقارنة جلد البرمائيات مع الاسماك</a:t>
            </a:r>
            <a:endParaRPr lang="en-US" sz="3200" dirty="0">
              <a:solidFill>
                <a:srgbClr val="C00000"/>
              </a:solidFill>
            </a:endParaRPr>
          </a:p>
        </p:txBody>
      </p:sp>
      <p:sp>
        <p:nvSpPr>
          <p:cNvPr id="3" name="Content Placeholder 2"/>
          <p:cNvSpPr>
            <a:spLocks noGrp="1"/>
          </p:cNvSpPr>
          <p:nvPr>
            <p:ph idx="1"/>
          </p:nvPr>
        </p:nvSpPr>
        <p:spPr>
          <a:xfrm>
            <a:off x="914400" y="1219200"/>
            <a:ext cx="7772400" cy="5136360"/>
          </a:xfrm>
        </p:spPr>
        <p:txBody>
          <a:bodyPr/>
          <a:lstStyle/>
          <a:p>
            <a:pPr algn="just" rtl="1">
              <a:buNone/>
            </a:pPr>
            <a:r>
              <a:rPr lang="ar-IQ" dirty="0" smtClean="0"/>
              <a:t>يتميز جلد البرمائيات الحديثة عن الاسماك بالآتي:</a:t>
            </a:r>
            <a:endParaRPr lang="en-US" dirty="0" smtClean="0"/>
          </a:p>
          <a:p>
            <a:pPr algn="just" rtl="1">
              <a:buNone/>
            </a:pPr>
            <a:r>
              <a:rPr lang="ar-IQ" b="1" dirty="0" smtClean="0">
                <a:solidFill>
                  <a:schemeClr val="accent2">
                    <a:lumMod val="60000"/>
                    <a:lumOff val="40000"/>
                  </a:schemeClr>
                </a:solidFill>
              </a:rPr>
              <a:t>1.</a:t>
            </a:r>
            <a:r>
              <a:rPr lang="ar-IQ" dirty="0" smtClean="0">
                <a:solidFill>
                  <a:schemeClr val="accent2">
                    <a:lumMod val="60000"/>
                    <a:lumOff val="40000"/>
                  </a:schemeClr>
                </a:solidFill>
              </a:rPr>
              <a:t> القشور معدومة في معظم البرمائيات الحديثة.</a:t>
            </a:r>
            <a:endParaRPr lang="en-US" dirty="0" smtClean="0">
              <a:solidFill>
                <a:schemeClr val="accent2">
                  <a:lumMod val="60000"/>
                  <a:lumOff val="40000"/>
                </a:schemeClr>
              </a:solidFill>
            </a:endParaRPr>
          </a:p>
          <a:p>
            <a:pPr algn="just" rtl="1">
              <a:buNone/>
            </a:pPr>
            <a:r>
              <a:rPr lang="ar-IQ" b="1" dirty="0" smtClean="0">
                <a:solidFill>
                  <a:schemeClr val="accent2">
                    <a:lumMod val="60000"/>
                    <a:lumOff val="40000"/>
                  </a:schemeClr>
                </a:solidFill>
              </a:rPr>
              <a:t>2.</a:t>
            </a:r>
            <a:r>
              <a:rPr lang="ar-IQ" dirty="0" smtClean="0">
                <a:solidFill>
                  <a:schemeClr val="accent2">
                    <a:lumMod val="60000"/>
                    <a:lumOff val="40000"/>
                  </a:schemeClr>
                </a:solidFill>
              </a:rPr>
              <a:t> الغدد عديدة الخلايا بدلاً من أحادية الخلايا.</a:t>
            </a:r>
            <a:endParaRPr lang="en-US" dirty="0" smtClean="0">
              <a:solidFill>
                <a:schemeClr val="accent2">
                  <a:lumMod val="60000"/>
                  <a:lumOff val="40000"/>
                </a:schemeClr>
              </a:solidFill>
            </a:endParaRPr>
          </a:p>
          <a:p>
            <a:pPr algn="just" rtl="1">
              <a:buNone/>
            </a:pPr>
            <a:r>
              <a:rPr lang="ar-IQ" b="1" dirty="0" smtClean="0">
                <a:solidFill>
                  <a:schemeClr val="accent2">
                    <a:lumMod val="60000"/>
                    <a:lumOff val="40000"/>
                  </a:schemeClr>
                </a:solidFill>
              </a:rPr>
              <a:t>3.</a:t>
            </a:r>
            <a:r>
              <a:rPr lang="ar-IQ" dirty="0" smtClean="0">
                <a:solidFill>
                  <a:schemeClr val="accent2">
                    <a:lumMod val="60000"/>
                    <a:lumOff val="40000"/>
                  </a:schemeClr>
                </a:solidFill>
              </a:rPr>
              <a:t> يظهر في العديد من البرمائيات طبقة متقرنة ضمن البشرة.</a:t>
            </a:r>
            <a:endParaRPr lang="en-US" dirty="0">
              <a:solidFill>
                <a:schemeClr val="accent2">
                  <a:lumMod val="60000"/>
                  <a:lumOff val="4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IQ" dirty="0" smtClean="0">
                <a:solidFill>
                  <a:srgbClr val="C00000"/>
                </a:solidFill>
              </a:rPr>
              <a:t>الزواحف</a:t>
            </a:r>
            <a:endParaRPr lang="en-US" dirty="0">
              <a:solidFill>
                <a:srgbClr val="C00000"/>
              </a:solidFill>
            </a:endParaRPr>
          </a:p>
        </p:txBody>
      </p:sp>
      <p:sp>
        <p:nvSpPr>
          <p:cNvPr id="3" name="Content Placeholder 2"/>
          <p:cNvSpPr>
            <a:spLocks noGrp="1"/>
          </p:cNvSpPr>
          <p:nvPr>
            <p:ph idx="1"/>
          </p:nvPr>
        </p:nvSpPr>
        <p:spPr>
          <a:xfrm>
            <a:off x="914400" y="1219200"/>
            <a:ext cx="7772400" cy="5136360"/>
          </a:xfrm>
        </p:spPr>
        <p:txBody>
          <a:bodyPr>
            <a:normAutofit fontScale="70000" lnSpcReduction="20000"/>
          </a:bodyPr>
          <a:lstStyle/>
          <a:p>
            <a:pPr algn="just" rtl="1">
              <a:buNone/>
            </a:pPr>
            <a:r>
              <a:rPr lang="ar-IQ" dirty="0" smtClean="0"/>
              <a:t>الجلد سميك وجاف وحرشفي والطبقة المقترنة فيه تمنع فقدان الماء، وتنعدم الغدد على الاغلب في جلد الزواحف، والغدد الوحيدة الموجودة هي غدد الرائحة ذات العلاقة بالنشاط الجنسي. البشرة ذات طبقة متقرنة مكونة من خلايا مسطحة رقيقة ميتة، وتكون جيدة التكوين وهو تكيف للحياة البرية الجافة. وتكون الطبقة الوسطية ذات خلايا شوكية. اما الطبقة القاعدية فالخلايا فيها ذات قابلية على التكاثر. الطبقة المتقرنة قد تكون سميكة وتتساقط دورياً أثناء عملية الانسلاخ (</a:t>
            </a:r>
            <a:r>
              <a:rPr lang="en-US" dirty="0" err="1" smtClean="0"/>
              <a:t>Ecdysis</a:t>
            </a:r>
            <a:r>
              <a:rPr lang="ar-SY" dirty="0" smtClean="0"/>
              <a:t>)</a:t>
            </a:r>
            <a:r>
              <a:rPr lang="ar-IQ" dirty="0" smtClean="0"/>
              <a:t> (كما في الحيات والسحالي) او تكون بشكل نمو يحدث في حافات الحلقات كما في السلاحف والتماسيح. الأدمة سميكة لكن سمكها يختلف باختلاف الأنواع، والطبقة العليا في الحيات والسحالي تكثر فيها حاملات الصبغة ، اما السفلى فذات حزم من نسيج ضام. توجد بالإضافة إلى النسيج الضام ألياف عصبية وأوعية دموية وأعصاب. يغطي الجسم بأكمله حراشف تكونها من الطبقة المتقرنة في البشرة ، ولا توجد غدد في الجسم عدا القليل من الغدد الفخذية (</a:t>
            </a:r>
            <a:r>
              <a:rPr lang="en-US" dirty="0" smtClean="0"/>
              <a:t>Femoral Glands</a:t>
            </a:r>
            <a:r>
              <a:rPr lang="ar-IQ" dirty="0" smtClean="0"/>
              <a:t>) التي توجد على السطح البطني لفخذ السحلية والتي تقوم بافراز مادة صمغية جافة تتصلب مكونة اشواك قصيرة او اسنان. اما الغدد المخاطية فهي مفقودة حتى بين تلك التي تعود ثانية إلى البيئة المائية مثل السلاحف والتماسيح.</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IQ" dirty="0" smtClean="0">
                <a:solidFill>
                  <a:srgbClr val="C00000"/>
                </a:solidFill>
              </a:rPr>
              <a:t>جلد الزواحف</a:t>
            </a:r>
            <a:endParaRPr lang="en-US" dirty="0">
              <a:solidFill>
                <a:srgbClr val="C00000"/>
              </a:solidFill>
            </a:endParaRPr>
          </a:p>
        </p:txBody>
      </p:sp>
      <p:sp>
        <p:nvSpPr>
          <p:cNvPr id="3" name="Content Placeholder 2"/>
          <p:cNvSpPr>
            <a:spLocks noGrp="1"/>
          </p:cNvSpPr>
          <p:nvPr>
            <p:ph idx="1"/>
          </p:nvPr>
        </p:nvSpPr>
        <p:spPr>
          <a:xfrm>
            <a:off x="914400" y="1295400"/>
            <a:ext cx="7772400" cy="5060160"/>
          </a:xfrm>
        </p:spPr>
        <p:txBody>
          <a:bodyPr>
            <a:normAutofit fontScale="92500" lnSpcReduction="10000"/>
          </a:bodyPr>
          <a:lstStyle/>
          <a:p>
            <a:pPr algn="just" rtl="1"/>
            <a:r>
              <a:rPr lang="ar-IQ" sz="2400" dirty="0" smtClean="0">
                <a:solidFill>
                  <a:schemeClr val="accent1">
                    <a:lumMod val="75000"/>
                  </a:schemeClr>
                </a:solidFill>
              </a:rPr>
              <a:t>للتماسيح زوجان من الغدد المسكية (</a:t>
            </a:r>
            <a:r>
              <a:rPr lang="en-US" sz="2400" dirty="0" smtClean="0">
                <a:solidFill>
                  <a:schemeClr val="accent1">
                    <a:lumMod val="75000"/>
                  </a:schemeClr>
                </a:solidFill>
              </a:rPr>
              <a:t>Musk Glands</a:t>
            </a:r>
            <a:r>
              <a:rPr lang="ar-IQ" sz="2400" dirty="0" smtClean="0">
                <a:solidFill>
                  <a:schemeClr val="accent1">
                    <a:lumMod val="75000"/>
                  </a:schemeClr>
                </a:solidFill>
              </a:rPr>
              <a:t>)، يقع زوج منها على النصف الخلفي من الفك السفلي اما الزوج الآخر فيقع عند المجمع، وذلك في كلا الجنسين. كما توجد هذه الغدد تحت الفك السفلي للسلاحف وعلى طول الخط الواصل بين القسم </a:t>
            </a:r>
            <a:r>
              <a:rPr lang="ar-IQ" sz="2400" dirty="0" smtClean="0">
                <a:solidFill>
                  <a:schemeClr val="accent1">
                    <a:lumMod val="75000"/>
                  </a:schemeClr>
                </a:solidFill>
              </a:rPr>
              <a:t>الظهري </a:t>
            </a:r>
            <a:r>
              <a:rPr lang="ar-IQ" sz="2400" dirty="0" smtClean="0">
                <a:solidFill>
                  <a:schemeClr val="accent1">
                    <a:lumMod val="75000"/>
                  </a:schemeClr>
                </a:solidFill>
              </a:rPr>
              <a:t>والقسم البطني للدرع</a:t>
            </a:r>
            <a:r>
              <a:rPr lang="ar-IQ" sz="2400" dirty="0" smtClean="0">
                <a:solidFill>
                  <a:schemeClr val="accent1">
                    <a:lumMod val="75000"/>
                  </a:schemeClr>
                </a:solidFill>
              </a:rPr>
              <a:t>.</a:t>
            </a:r>
          </a:p>
          <a:p>
            <a:pPr algn="just" rtl="1"/>
            <a:r>
              <a:rPr lang="ar-IQ" sz="2000" dirty="0" smtClean="0">
                <a:solidFill>
                  <a:schemeClr val="accent2">
                    <a:lumMod val="75000"/>
                  </a:schemeClr>
                </a:solidFill>
              </a:rPr>
              <a:t>وتوجد عند منطقة المجمع لبعض الحيات غدد تفرز مادة دفاعية تصيب الحيوان بالغثيان. توجد حاملات الميلانين / الخلايا الميلانية (</a:t>
            </a:r>
            <a:r>
              <a:rPr lang="en-US" sz="2000" dirty="0" err="1" smtClean="0">
                <a:solidFill>
                  <a:schemeClr val="accent2">
                    <a:lumMod val="75000"/>
                  </a:schemeClr>
                </a:solidFill>
              </a:rPr>
              <a:t>Melanocytes</a:t>
            </a:r>
            <a:r>
              <a:rPr lang="ar-IQ" sz="2000" dirty="0" smtClean="0">
                <a:solidFill>
                  <a:schemeClr val="accent2">
                    <a:lumMod val="75000"/>
                  </a:schemeClr>
                </a:solidFill>
              </a:rPr>
              <a:t>) في طبقة مالبيجي والمنطقة السطحية من الادمة، وتكون حاملات الميلانين الادمية تحت السيطرة الهورمونية وإليها يعود معظم التغير اللوني في السحالي لكنه يكون تحت السيطرة العصبية السمبثاوية في الحرباء</a:t>
            </a:r>
            <a:r>
              <a:rPr lang="ar-IQ" sz="2000" dirty="0" smtClean="0">
                <a:solidFill>
                  <a:schemeClr val="accent2">
                    <a:lumMod val="75000"/>
                  </a:schemeClr>
                </a:solidFill>
              </a:rPr>
              <a:t>.</a:t>
            </a:r>
          </a:p>
          <a:p>
            <a:pPr algn="just" rtl="1"/>
            <a:r>
              <a:rPr lang="ar-IQ" sz="2000" dirty="0" smtClean="0">
                <a:solidFill>
                  <a:schemeClr val="tx2">
                    <a:lumMod val="75000"/>
                  </a:schemeClr>
                </a:solidFill>
              </a:rPr>
              <a:t>يتوقف الانقسام الخيطي دوريا في الطبقة البشرية القاعدية للحية، وفي نفس الوقت تصبح الطبقة المتقرنة جافة وصلبة. وعند العودة مرة أخرى إلى النشاط الانقسامي تتجمع طبقة متقرنة جديدة تحت الطبقة المتصلبة القديمة، ونتجية لذلك تطرح هذه الطبقة بكاملها(انسلاخ). للزواحف حراشف بشرية وأخرى أدمية، كما توجد ملحقات جلدية أخرى مثل المخالب (</a:t>
            </a:r>
            <a:r>
              <a:rPr lang="en-US" sz="2000" dirty="0" smtClean="0">
                <a:solidFill>
                  <a:schemeClr val="tx2">
                    <a:lumMod val="75000"/>
                  </a:schemeClr>
                </a:solidFill>
              </a:rPr>
              <a:t>Claws</a:t>
            </a:r>
            <a:r>
              <a:rPr lang="ar-IQ" sz="2000" dirty="0" smtClean="0">
                <a:solidFill>
                  <a:schemeClr val="tx2">
                    <a:lumMod val="75000"/>
                  </a:schemeClr>
                </a:solidFill>
              </a:rPr>
              <a:t>) والقرون.</a:t>
            </a:r>
            <a:endParaRPr lang="en-US" sz="2000" dirty="0" smtClean="0">
              <a:solidFill>
                <a:schemeClr val="tx2">
                  <a:lumMod val="75000"/>
                </a:schemeClr>
              </a:solidFill>
            </a:endParaRPr>
          </a:p>
          <a:p>
            <a:pPr algn="just" rtl="1"/>
            <a:endParaRPr lang="en-US" sz="2000" dirty="0">
              <a:solidFill>
                <a:schemeClr val="accent2">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7136"/>
          </a:xfrm>
        </p:spPr>
        <p:txBody>
          <a:bodyPr/>
          <a:lstStyle/>
          <a:p>
            <a:pPr algn="just" rtl="1"/>
            <a:r>
              <a:rPr lang="ar-IQ" dirty="0" smtClean="0">
                <a:solidFill>
                  <a:srgbClr val="C00000"/>
                </a:solidFill>
              </a:rPr>
              <a:t>مقارنة جلد الزواحف مع البرمائيات</a:t>
            </a:r>
            <a:endParaRPr lang="en-US" dirty="0">
              <a:solidFill>
                <a:srgbClr val="C00000"/>
              </a:solidFill>
            </a:endParaRPr>
          </a:p>
        </p:txBody>
      </p:sp>
      <p:sp>
        <p:nvSpPr>
          <p:cNvPr id="3" name="Content Placeholder 2"/>
          <p:cNvSpPr>
            <a:spLocks noGrp="1"/>
          </p:cNvSpPr>
          <p:nvPr>
            <p:ph idx="1"/>
          </p:nvPr>
        </p:nvSpPr>
        <p:spPr>
          <a:xfrm>
            <a:off x="914400" y="1295400"/>
            <a:ext cx="7772400" cy="5060160"/>
          </a:xfrm>
        </p:spPr>
        <p:txBody>
          <a:bodyPr>
            <a:normAutofit lnSpcReduction="10000"/>
          </a:bodyPr>
          <a:lstStyle/>
          <a:p>
            <a:pPr algn="just" rtl="1"/>
            <a:r>
              <a:rPr lang="ar-IQ" dirty="0" smtClean="0">
                <a:solidFill>
                  <a:srgbClr val="00B0F0"/>
                </a:solidFill>
              </a:rPr>
              <a:t>يختلف الجلد في الزواحف عن البرمائيات بما يلي:</a:t>
            </a:r>
            <a:endParaRPr lang="en-US" dirty="0" smtClean="0">
              <a:solidFill>
                <a:srgbClr val="00B0F0"/>
              </a:solidFill>
            </a:endParaRPr>
          </a:p>
          <a:p>
            <a:pPr algn="just" rtl="1"/>
            <a:r>
              <a:rPr lang="ar-IQ" b="1" dirty="0" smtClean="0">
                <a:solidFill>
                  <a:srgbClr val="00B0F0"/>
                </a:solidFill>
              </a:rPr>
              <a:t>.</a:t>
            </a:r>
            <a:r>
              <a:rPr lang="ar-IQ" dirty="0" smtClean="0">
                <a:solidFill>
                  <a:srgbClr val="00B0F0"/>
                </a:solidFill>
              </a:rPr>
              <a:t> يظهر في جلد الزواحف طبقة متقرنة سميكة نسبياً.</a:t>
            </a:r>
            <a:endParaRPr lang="en-US" dirty="0" smtClean="0">
              <a:solidFill>
                <a:srgbClr val="00B0F0"/>
              </a:solidFill>
            </a:endParaRPr>
          </a:p>
          <a:p>
            <a:pPr algn="just" rtl="1"/>
            <a:r>
              <a:rPr lang="ar-IQ" b="1" dirty="0" smtClean="0">
                <a:solidFill>
                  <a:srgbClr val="00B0F0"/>
                </a:solidFill>
              </a:rPr>
              <a:t>2.</a:t>
            </a:r>
            <a:r>
              <a:rPr lang="ar-IQ" dirty="0" smtClean="0">
                <a:solidFill>
                  <a:srgbClr val="00B0F0"/>
                </a:solidFill>
              </a:rPr>
              <a:t> الحراشف في معظم الحالات مشتقة من البشرة على الرغم من وجود حراشف أدمية أيضاً.</a:t>
            </a:r>
            <a:endParaRPr lang="en-US" dirty="0" smtClean="0">
              <a:solidFill>
                <a:srgbClr val="00B0F0"/>
              </a:solidFill>
            </a:endParaRPr>
          </a:p>
          <a:p>
            <a:pPr algn="just" rtl="1"/>
            <a:r>
              <a:rPr lang="ar-IQ" b="1" dirty="0" smtClean="0">
                <a:solidFill>
                  <a:srgbClr val="00B0F0"/>
                </a:solidFill>
              </a:rPr>
              <a:t>3.</a:t>
            </a:r>
            <a:r>
              <a:rPr lang="ar-IQ" dirty="0" smtClean="0">
                <a:solidFill>
                  <a:srgbClr val="00B0F0"/>
                </a:solidFill>
              </a:rPr>
              <a:t> يظهر من الطبقة المتقرنة العديد من التحورات مثل المخالب والقرون والمناقير.</a:t>
            </a:r>
            <a:endParaRPr lang="en-US" dirty="0" smtClean="0">
              <a:solidFill>
                <a:srgbClr val="00B0F0"/>
              </a:solidFill>
            </a:endParaRPr>
          </a:p>
          <a:p>
            <a:pPr algn="just" rtl="1"/>
            <a:r>
              <a:rPr lang="ar-IQ" b="1" dirty="0" smtClean="0">
                <a:solidFill>
                  <a:srgbClr val="00B0F0"/>
                </a:solidFill>
              </a:rPr>
              <a:t>4.</a:t>
            </a:r>
            <a:r>
              <a:rPr lang="ar-IQ" dirty="0" smtClean="0">
                <a:solidFill>
                  <a:srgbClr val="00B0F0"/>
                </a:solidFill>
              </a:rPr>
              <a:t> تكون الغدة الجلدية نادرة ومن ثم فإن الجلد جاف.</a:t>
            </a:r>
            <a:endParaRPr lang="en-US" dirty="0">
              <a:solidFill>
                <a:srgbClr val="00B0F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49</TotalTime>
  <Words>1987</Words>
  <Application>Microsoft Office PowerPoint</Application>
  <PresentationFormat>On-screen Show (4:3)</PresentationFormat>
  <Paragraphs>47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Theme</vt:lpstr>
      <vt:lpstr>Integumentary System -2</vt:lpstr>
      <vt:lpstr>جلد البرمائيات </vt:lpstr>
      <vt:lpstr>جلد البرمائيات</vt:lpstr>
      <vt:lpstr>جلدالبرمائيات</vt:lpstr>
      <vt:lpstr>جلد البرمائيات</vt:lpstr>
      <vt:lpstr>مقارنة جلد البرمائيات مع الاسماك</vt:lpstr>
      <vt:lpstr>الزواحف</vt:lpstr>
      <vt:lpstr>جلد الزواحف</vt:lpstr>
      <vt:lpstr>مقارنة جلد الزواحف مع البرمائيات</vt:lpstr>
      <vt:lpstr>جلد الطيور</vt:lpstr>
      <vt:lpstr>جلد الطيور</vt:lpstr>
      <vt:lpstr>اللون في الطيور </vt:lpstr>
      <vt:lpstr>Slide 13</vt:lpstr>
      <vt:lpstr>جلد الثدييات</vt:lpstr>
      <vt:lpstr>جلد الثدييات</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Integumentary System -2</dc:title>
  <dc:creator>ssc</dc:creator>
  <cp:lastModifiedBy>ssc</cp:lastModifiedBy>
  <cp:revision>6</cp:revision>
  <dcterms:created xsi:type="dcterms:W3CDTF">2018-12-02T18:36:57Z</dcterms:created>
  <dcterms:modified xsi:type="dcterms:W3CDTF">2018-12-02T19:26:12Z</dcterms:modified>
</cp:coreProperties>
</file>